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64" r:id="rId4"/>
    <p:sldId id="288" r:id="rId5"/>
    <p:sldId id="303" r:id="rId6"/>
    <p:sldId id="298" r:id="rId7"/>
    <p:sldId id="294" r:id="rId8"/>
    <p:sldId id="289" r:id="rId9"/>
    <p:sldId id="290" r:id="rId10"/>
    <p:sldId id="304" r:id="rId11"/>
    <p:sldId id="306" r:id="rId12"/>
    <p:sldId id="305" r:id="rId13"/>
    <p:sldId id="30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       Муниципальное казенное дошкольное образовательное                       учреждение детский сад комбинированного вида № 5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Ст. Павловской</a:t>
            </a:r>
            <a:endPara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Особенности планирования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воспитательно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-образовательного процесса в ДОУ </a:t>
            </a:r>
          </a:p>
          <a:p>
            <a:pPr algn="ctr"/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Воспитатель: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Медовник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Марина Борисовна</a:t>
            </a:r>
          </a:p>
          <a:p>
            <a:pPr algn="r"/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-99392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42853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76672"/>
            <a:ext cx="6984776" cy="598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второй половины дня</a:t>
            </a:r>
            <a:endParaRPr lang="ru-RU" sz="1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вечерних прогулок должно планироваться с учетом всей предшествующей деятельности детей.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Планируются наблюдения, игры, труд, физические упражнения и подвижные игры. Однако необходимо иметь в виду, что вечером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следует проводить игры большой подвижности, возбуждающие нервную систему детей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Основное место в этом отрезке времени занимает разнообразная игровая деятельность детей.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дневного сна хорошо планировать и трудовую деятельность детей: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уборку групповой комнаты;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ремонт книг, пособий, настольно-печатных игр;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изготовление игрушек-самоделок для своих игр.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Рекомендуется также устраивать и различные зрелищные мероприятия, развлечения: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кукольный, настольный, теневой театры;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концерты;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спортивные, музыкальные  досуги.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85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2" y="-12576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42853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76672"/>
            <a:ext cx="6984776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составлении календарного плана на день важную роль играет планирование деятельности, отражающей национально-культурный компонент, или региональный компонент. 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Национально-региональный компонент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(родная природа, культурное наследие — памятники архитектуры, искусства, декоративно-прикладного искусства, художественно-ремесленные традиции, язык, обряды, фольклор, народные игры и др.) в дошкольном образовании помогает детям ощутить и сознать свою принадлежность к своей «Малой Родине», к своему дому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12988" t="25850" r="16926" b="9051"/>
          <a:stretch/>
        </p:blipFill>
        <p:spPr>
          <a:xfrm>
            <a:off x="4932040" y="4293096"/>
            <a:ext cx="3384376" cy="235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2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-17140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476672"/>
            <a:ext cx="6984776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67644" y="789322"/>
            <a:ext cx="6624736" cy="2397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Колонка в календарном плане под названием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«компонент ДОУ»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отражает особенности проведения традиционных мероприятий ДОУ: праздников, событий, развлечений, отражает специфику деятельности детского сада в целом и группы в частности, в том числе реализуется через деятельность дошкольников согласно календарно-тематическому планированию.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1" t="-399" r="13250" b="8000"/>
          <a:stretch/>
        </p:blipFill>
        <p:spPr>
          <a:xfrm>
            <a:off x="3239852" y="3347528"/>
            <a:ext cx="2880320" cy="29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00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-99392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142853"/>
            <a:ext cx="6660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Образец оформления календарного плана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76672"/>
            <a:ext cx="6984776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971432"/>
              </p:ext>
            </p:extLst>
          </p:nvPr>
        </p:nvGraphicFramePr>
        <p:xfrm>
          <a:off x="611560" y="1123004"/>
          <a:ext cx="7992888" cy="5258324"/>
        </p:xfrm>
        <a:graphic>
          <a:graphicData uri="http://schemas.openxmlformats.org/drawingml/2006/table">
            <a:tbl>
              <a:tblPr firstRow="1" firstCol="1" bandRow="1"/>
              <a:tblGrid>
                <a:gridCol w="379922">
                  <a:extLst>
                    <a:ext uri="{9D8B030D-6E8A-4147-A177-3AD203B41FA5}">
                      <a16:colId xmlns:a16="http://schemas.microsoft.com/office/drawing/2014/main" val="3098370320"/>
                    </a:ext>
                  </a:extLst>
                </a:gridCol>
                <a:gridCol w="1295606">
                  <a:extLst>
                    <a:ext uri="{9D8B030D-6E8A-4147-A177-3AD203B41FA5}">
                      <a16:colId xmlns:a16="http://schemas.microsoft.com/office/drawing/2014/main" val="3479937420"/>
                    </a:ext>
                  </a:extLst>
                </a:gridCol>
                <a:gridCol w="1522916">
                  <a:extLst>
                    <a:ext uri="{9D8B030D-6E8A-4147-A177-3AD203B41FA5}">
                      <a16:colId xmlns:a16="http://schemas.microsoft.com/office/drawing/2014/main" val="1623656386"/>
                    </a:ext>
                  </a:extLst>
                </a:gridCol>
                <a:gridCol w="1446609">
                  <a:extLst>
                    <a:ext uri="{9D8B030D-6E8A-4147-A177-3AD203B41FA5}">
                      <a16:colId xmlns:a16="http://schemas.microsoft.com/office/drawing/2014/main" val="911899408"/>
                    </a:ext>
                  </a:extLst>
                </a:gridCol>
                <a:gridCol w="1599223">
                  <a:extLst>
                    <a:ext uri="{9D8B030D-6E8A-4147-A177-3AD203B41FA5}">
                      <a16:colId xmlns:a16="http://schemas.microsoft.com/office/drawing/2014/main" val="2959726339"/>
                    </a:ext>
                  </a:extLst>
                </a:gridCol>
                <a:gridCol w="910847">
                  <a:extLst>
                    <a:ext uri="{9D8B030D-6E8A-4147-A177-3AD203B41FA5}">
                      <a16:colId xmlns:a16="http://schemas.microsoft.com/office/drawing/2014/main" val="1441643227"/>
                    </a:ext>
                  </a:extLst>
                </a:gridCol>
                <a:gridCol w="837765">
                  <a:extLst>
                    <a:ext uri="{9D8B030D-6E8A-4147-A177-3AD203B41FA5}">
                      <a16:colId xmlns:a16="http://schemas.microsoft.com/office/drawing/2014/main" val="2976601880"/>
                    </a:ext>
                  </a:extLst>
                </a:gridCol>
              </a:tblGrid>
              <a:tr h="492967">
                <a:tc>
                  <a:txBody>
                    <a:bodyPr/>
                    <a:lstStyle/>
                    <a:p>
                      <a:pPr algn="ctr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Утро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Организованная образовательная деятельность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Прогулка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Вечер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половина дня)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Национально- культурный компонент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Компонент ДОУ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6952766"/>
                  </a:ext>
                </a:extLst>
              </a:tr>
              <a:tr h="4765357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 Ноября- Вторник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Социально-коммуникативное развитие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Беседа на тему «Правила поведения на дороге».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Труд: дежурство на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Сюжетно-ролевая игра «Семья».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Познавательное развитие.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Дидактическая игра «Кому, что для работы надо?».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Утренний круг.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Речевое развитие.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стихотворения С. Городецкого «Первый снег».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Индивидуальная работа :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составление предложения из 2-х слов.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пересказ прочитанного текста.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1.ФЭМП (стр.69 )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Задачи: </a:t>
                      </a: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Учить составлять число 9 из двух меньших чисел и раскрывать его на два меньших числа. Совершенствовать навыки счета в пределах 20. Упражнять в измерении высоты предметов с помощью условной меры.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2.Развитие речи (стр.42 )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«Пересказ рассказа В. Сухомлинского «Яблоко и рассвет».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Задачи: </a:t>
                      </a: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Совершенствовать умение пересказывать и составлять план рассказа.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3.Физкультурное</a:t>
                      </a: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занятие по плану физ. инструктора.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spc="-5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Познавательное развитие.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Наблюдение: берёза в ноябре.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Дидактическая игра «Кто первый?».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Физическое развитие.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Подвижная игра «Краски».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Упражнение «Циркачи».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Социально-коммуникативное развитие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Труд. </a:t>
                      </a: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в уголке природы: рыхление почвы.                              </a:t>
                      </a: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Индивидуальная работа: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закрепить названия дней недели.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д/ игра «Скажи наоборот».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упражнение «Попади мячом в корзину».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spc="-5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Познавательное развитие.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Наблюдение: хвоя ели и сосны.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Дидактическая игра «Подскажи словечко».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Вечерний круг.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Физическое развитие.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Подвижная игра «Стоп».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Упражнение «Вот как я могу»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Социально- </a:t>
                      </a:r>
                      <a:r>
                        <a:rPr lang="ru-RU" sz="800" b="1" u="sng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коммуника</a:t>
                      </a: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тивное</a:t>
                      </a: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развитие.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Сюжетно-ролевая игра «Детский сад».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Индивидуальная работа: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Ваня С.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срезание углов у квадрата и прямоугольника.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Гриша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ориентировка на листе бумаги.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Саша М.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прыжки из обруча в обруч.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с родителями.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«Поведение ребёнка в детском коллективе».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u="sng" spc="-5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кубанской народной сказки «Казак и Солнце».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800" u="sng" spc="-5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Дидактическая игра по ПДД «Теремок».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43" marR="469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638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252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928661" y="357166"/>
            <a:ext cx="7715305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Планирование воспитательно-образовательной работы на неделю: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-позволяет обеспечивать взаимосвязь разных видов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активности детей,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-реализовать педагогические методы и приемы в нужной последовательности,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-гарантировать преемственность обучения.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Оптимальной формой деятельности при планировании воспитательно-образовательной работы на неделю является заполнение типовой таблицы бланк которой представлен ниже.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7715304" cy="5031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– это центральное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звено любой деятельности, оно включает постановку целей, разработку правил и последовательности действий, предвидение и прогнозирование результатов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— основа содержания 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-образовательной работы в ДОУ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Планирование помогает воспитателю равномерно распределить программный материал в течение года, своевременно закрепить его, избежать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перегрузки.</a:t>
            </a: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Планирование воспитательно образовательной работы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857232"/>
            <a:ext cx="692948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595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75656" y="404664"/>
            <a:ext cx="6696744" cy="7754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Важным условием успешного планирования является 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совместное составление плана двумя воспитателями, работающими в одной возрастной группе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что обеспечивает единый подход к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-образовательной деятельности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 algn="ctr"/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Arial" pitchFamily="34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Календарный план составляется на каждый день на основе годового и перспективного плана.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Ежедневное календарное планирование  очень удобно оформлять в виде таблицы, которая делится на соответствующие колонки: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утро,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непосредственно-образовательная деятельность,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прогулка,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2-ая </a:t>
            </a:r>
            <a:r>
              <a:rPr lang="ru-RU" sz="20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половина </a:t>
            </a:r>
            <a:r>
              <a:rPr lang="ru-RU" sz="200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дня,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национально-культурный компонент,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компонент ДОУ.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Arial" pitchFamily="34" charset="0"/>
            </a:endParaRPr>
          </a:p>
          <a:p>
            <a:pPr lvl="0" algn="ctr"/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Arial" pitchFamily="34" charset="0"/>
            </a:endParaRPr>
          </a:p>
          <a:p>
            <a:pPr lvl="0" algn="ctr"/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Arial" pitchFamily="34" charset="0"/>
            </a:endParaRPr>
          </a:p>
          <a:p>
            <a:pPr lvl="0"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1507937"/>
            <a:ext cx="7572428" cy="4439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индивидуальный диалог с каждым ребенком;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совместная двигательная деятельность (на улице, в группе);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или рассказывание;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 упражнения, развивающие игры;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творческие игры;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наблюдения (в группе, на воздухе);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упражнения на релаксацию, театр;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 (различные виды);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художественно-продуктивная деятельность;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узыка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95736" y="556090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Перечислим основные «необходимости» каждого дня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0"/>
            <a:ext cx="900115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Обратите внимание! Важно учесть при планировании!</a:t>
            </a:r>
          </a:p>
          <a:p>
            <a:pPr algn="ctr"/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900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428604"/>
            <a:ext cx="764386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Проектирование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деятельности в процессе организации дошкольного образования, направленное на обеспечение последовательного и поступательного развития детей дошкольного возраста, должно быть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подчинено нескольким факторам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сезонным изменениям погоды, которые следует определять с учетом региональных особенностей климатической зоны;</a:t>
            </a:r>
          </a:p>
          <a:p>
            <a:pPr lvl="0"/>
            <a:endParaRPr lang="ru-RU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особенностям развития и познавательным потребностям конкретной группы детей;</a:t>
            </a:r>
          </a:p>
          <a:p>
            <a:pPr lvl="0"/>
            <a:endParaRPr lang="ru-RU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необходимости разумного чередования различных видов коллективной и самостоятельной деятельности, образовательных, режимных и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досуговых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моментов.</a:t>
            </a:r>
          </a:p>
          <a:p>
            <a:pPr lvl="0"/>
            <a:endParaRPr lang="ru-RU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Воспитатель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имеет право корректировать содержание планов, обеспечивая оптимальные условия для поддержания интереса воспитанников ко всем видам деятельности.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857224" y="0"/>
            <a:ext cx="7643866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Современные типы планирования: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календарное, позволяющее определить конкретные задачи в обучении дошкольников в долгосрочной перспективе;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календарно-перспективное, отражающее основные виды педагогической работы, которые отрабатываются в утренние и вечерние часы;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000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перспективное, благодаря которому воспитатель может обеспечивать взаимосвязь между различными разделами образовательной практики, гарантировать систематичность и последовательность осуществления поставленных воспитательных целей.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376497"/>
            <a:ext cx="7416824" cy="6197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Планирование утреннего отрезка времени</a:t>
            </a:r>
          </a:p>
          <a:p>
            <a:pPr lvl="0" algn="ctr"/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педагогической работы в утренний отрезок времени состоит в том, чтобы включить детей в общий ритм жизни детского сада, создать у них бодрое, жизнерадостное настроение. Утренний прием — наиболее благоприятное время для индивидуального общения воспитателя с каждым ребенком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 algn="ctr"/>
            <a:endParaRPr lang="ru-RU" sz="2400" dirty="0">
              <a:latin typeface="Times New Roman" panose="02020603050405020304" pitchFamily="18" charset="0"/>
            </a:endParaRPr>
          </a:p>
          <a:p>
            <a:pPr lvl="0" algn="ctr"/>
            <a:endParaRPr lang="ru-RU" sz="2400" dirty="0" smtClean="0">
              <a:latin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содержанию утренний отрезок времени включает: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игровую деятельность,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беседы с детьми,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предметов и иллюстраций.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endParaRPr lang="ru-RU" dirty="0">
              <a:latin typeface="Times New Roman" panose="02020603050405020304" pitchFamily="18" charset="0"/>
            </a:endParaRPr>
          </a:p>
          <a:p>
            <a:pPr lvl="0"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fon-dlya-prezentacii-bloknot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-99392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42853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908720"/>
            <a:ext cx="7416824" cy="5780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прогулки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режиме дня каждой возрастной группы предусмотрено проведение двух прогулок: утренней и вечерней (не считая утреннего приема детей на воздухе).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прогулки в первую половину дня — восстановить силы после занятий, получить максимальный положительный заряд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Структуру прогулки условно можно представить следующим образом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наблюдение,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трудовая деятельность детей;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подвижные игры;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с детьми;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самостоятельная деятельность детей.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907</Words>
  <Application>Microsoft Office PowerPoint</Application>
  <PresentationFormat>Экран (4:3)</PresentationFormat>
  <Paragraphs>182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Детский сад №5</cp:lastModifiedBy>
  <cp:revision>91</cp:revision>
  <dcterms:created xsi:type="dcterms:W3CDTF">2017-10-13T06:55:11Z</dcterms:created>
  <dcterms:modified xsi:type="dcterms:W3CDTF">2021-11-18T08:17:55Z</dcterms:modified>
</cp:coreProperties>
</file>